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8" r:id="rId4"/>
    <p:sldId id="281" r:id="rId5"/>
    <p:sldId id="259" r:id="rId6"/>
    <p:sldId id="260" r:id="rId7"/>
    <p:sldId id="261" r:id="rId8"/>
    <p:sldId id="282" r:id="rId9"/>
    <p:sldId id="283" r:id="rId10"/>
    <p:sldId id="269" r:id="rId11"/>
    <p:sldId id="275" r:id="rId12"/>
  </p:sldIdLst>
  <p:sldSz cx="18288000" cy="10287000"/>
  <p:notesSz cx="6858000" cy="9144000"/>
  <p:embeddedFontLst>
    <p:embeddedFont>
      <p:font typeface="Calistoga" panose="020B0604020202020204" charset="0"/>
      <p:regular r:id="rId13"/>
    </p:embeddedFont>
    <p:embeddedFont>
      <p:font typeface="Public Sans" panose="020B0604020202020204" charset="0"/>
      <p:regular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ดองเต่า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sv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8.svg"/><Relationship Id="rId5" Type="http://schemas.openxmlformats.org/officeDocument/2006/relationships/image" Target="../media/image64.svg"/><Relationship Id="rId15" Type="http://schemas.openxmlformats.org/officeDocument/2006/relationships/image" Target="../media/image53.sv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4755" y="289856"/>
            <a:ext cx="4788085" cy="5256381"/>
          </a:xfrm>
          <a:custGeom>
            <a:avLst/>
            <a:gdLst/>
            <a:ahLst/>
            <a:cxnLst/>
            <a:rect l="l" t="t" r="r" b="b"/>
            <a:pathLst>
              <a:path w="4788085" h="5256381">
                <a:moveTo>
                  <a:pt x="0" y="0"/>
                </a:moveTo>
                <a:lnTo>
                  <a:pt x="4788086" y="0"/>
                </a:lnTo>
                <a:lnTo>
                  <a:pt x="4788086" y="5256381"/>
                </a:lnTo>
                <a:lnTo>
                  <a:pt x="0" y="5256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31792" y="6347253"/>
            <a:ext cx="2682658" cy="3688654"/>
          </a:xfrm>
          <a:custGeom>
            <a:avLst/>
            <a:gdLst/>
            <a:ahLst/>
            <a:cxnLst/>
            <a:rect l="l" t="t" r="r" b="b"/>
            <a:pathLst>
              <a:path w="2682658" h="3688654">
                <a:moveTo>
                  <a:pt x="0" y="0"/>
                </a:moveTo>
                <a:lnTo>
                  <a:pt x="2682658" y="0"/>
                </a:lnTo>
                <a:lnTo>
                  <a:pt x="2682658" y="3688655"/>
                </a:lnTo>
                <a:lnTo>
                  <a:pt x="0" y="3688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8869" y="2853005"/>
            <a:ext cx="5060979" cy="7462570"/>
          </a:xfrm>
          <a:custGeom>
            <a:avLst/>
            <a:gdLst/>
            <a:ahLst/>
            <a:cxnLst/>
            <a:rect l="l" t="t" r="r" b="b"/>
            <a:pathLst>
              <a:path w="5060979" h="7462570">
                <a:moveTo>
                  <a:pt x="5060980" y="0"/>
                </a:moveTo>
                <a:lnTo>
                  <a:pt x="0" y="0"/>
                </a:lnTo>
                <a:lnTo>
                  <a:pt x="0" y="7462569"/>
                </a:lnTo>
                <a:lnTo>
                  <a:pt x="5060980" y="7462569"/>
                </a:lnTo>
                <a:lnTo>
                  <a:pt x="506098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75056" y="508533"/>
            <a:ext cx="1929223" cy="1816977"/>
          </a:xfrm>
          <a:custGeom>
            <a:avLst/>
            <a:gdLst/>
            <a:ahLst/>
            <a:cxnLst/>
            <a:rect l="l" t="t" r="r" b="b"/>
            <a:pathLst>
              <a:path w="1929223" h="1816977">
                <a:moveTo>
                  <a:pt x="0" y="0"/>
                </a:moveTo>
                <a:lnTo>
                  <a:pt x="1929223" y="0"/>
                </a:lnTo>
                <a:lnTo>
                  <a:pt x="1929223" y="1816977"/>
                </a:lnTo>
                <a:lnTo>
                  <a:pt x="0" y="1816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21663" y="6291608"/>
            <a:ext cx="1723793" cy="1899972"/>
          </a:xfrm>
          <a:custGeom>
            <a:avLst/>
            <a:gdLst/>
            <a:ahLst/>
            <a:cxnLst/>
            <a:rect l="l" t="t" r="r" b="b"/>
            <a:pathLst>
              <a:path w="1723793" h="1899972">
                <a:moveTo>
                  <a:pt x="0" y="0"/>
                </a:moveTo>
                <a:lnTo>
                  <a:pt x="1723793" y="0"/>
                </a:lnTo>
                <a:lnTo>
                  <a:pt x="1723793" y="1899973"/>
                </a:lnTo>
                <a:lnTo>
                  <a:pt x="0" y="189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36145" y="2898660"/>
            <a:ext cx="156868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4F674F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Performance Testing and Comparative Benchmarking for Creating a Self-Sustaining Ecosystem for data.table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64820" y="7804480"/>
            <a:ext cx="5776083" cy="833974"/>
            <a:chOff x="-1299797" y="176439"/>
            <a:chExt cx="7701444" cy="1111965"/>
          </a:xfrm>
        </p:grpSpPr>
        <p:sp>
          <p:nvSpPr>
            <p:cNvPr id="11" name="TextBox 11"/>
            <p:cNvSpPr txBox="1"/>
            <p:nvPr/>
          </p:nvSpPr>
          <p:spPr>
            <a:xfrm>
              <a:off x="-1299797" y="176439"/>
              <a:ext cx="7631936" cy="599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4F67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stoga"/>
                  <a:sym typeface="Calistoga"/>
                </a:rPr>
                <a:t>Doris Afriyie Amoakohene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30289" y="775748"/>
              <a:ext cx="7631936" cy="512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32323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Toby Hocking, Anirban Chetia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68000" y="8326519"/>
            <a:ext cx="5723952" cy="44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4F674F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October 16, 2024</a:t>
            </a:r>
          </a:p>
        </p:txBody>
      </p:sp>
      <p:pic>
        <p:nvPicPr>
          <p:cNvPr id="22" name="Picture 21" descr="A yellow seal on a table&#10;&#10;Description automatically generated">
            <a:extLst>
              <a:ext uri="{FF2B5EF4-FFF2-40B4-BE49-F238E27FC236}">
                <a16:creationId xmlns:a16="http://schemas.microsoft.com/office/drawing/2014/main" id="{08F132BD-4A2F-FBB4-1CB7-8FDBB27868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34" y="4345275"/>
            <a:ext cx="4365736" cy="4365736"/>
          </a:xfrm>
          <a:prstGeom prst="rect">
            <a:avLst/>
          </a:prstGeom>
        </p:spPr>
      </p:pic>
      <p:pic>
        <p:nvPicPr>
          <p:cNvPr id="24" name="Picture 23" descr="A logo for a science company&#10;&#10;Description automatically generated">
            <a:extLst>
              <a:ext uri="{FF2B5EF4-FFF2-40B4-BE49-F238E27FC236}">
                <a16:creationId xmlns:a16="http://schemas.microsoft.com/office/drawing/2014/main" id="{3B69CFD1-E1B8-B2AE-17B6-967F7F5F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0" y="744849"/>
            <a:ext cx="4801217" cy="1344341"/>
          </a:xfrm>
          <a:prstGeom prst="rect">
            <a:avLst/>
          </a:prstGeom>
        </p:spPr>
      </p:pic>
      <p:pic>
        <p:nvPicPr>
          <p:cNvPr id="27" name="Picture 26" descr="A person holding an axe&#10;&#10;Description automatically generated">
            <a:extLst>
              <a:ext uri="{FF2B5EF4-FFF2-40B4-BE49-F238E27FC236}">
                <a16:creationId xmlns:a16="http://schemas.microsoft.com/office/drawing/2014/main" id="{41116A4B-38D7-115D-0EFE-CA909A4946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45458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B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1050" y="240501"/>
            <a:ext cx="1944746" cy="2646527"/>
          </a:xfrm>
          <a:custGeom>
            <a:avLst/>
            <a:gdLst/>
            <a:ahLst/>
            <a:cxnLst/>
            <a:rect l="l" t="t" r="r" b="b"/>
            <a:pathLst>
              <a:path w="5491871" h="6029000">
                <a:moveTo>
                  <a:pt x="0" y="0"/>
                </a:moveTo>
                <a:lnTo>
                  <a:pt x="5491872" y="0"/>
                </a:lnTo>
                <a:lnTo>
                  <a:pt x="5491872" y="6029000"/>
                </a:lnTo>
                <a:lnTo>
                  <a:pt x="0" y="60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01000" y="876301"/>
            <a:ext cx="10287000" cy="1523999"/>
          </a:xfrm>
          <a:custGeom>
            <a:avLst/>
            <a:gdLst/>
            <a:ahLst/>
            <a:cxnLst/>
            <a:rect l="l" t="t" r="r" b="b"/>
            <a:pathLst>
              <a:path w="3583047" h="3848977">
                <a:moveTo>
                  <a:pt x="0" y="0"/>
                </a:moveTo>
                <a:lnTo>
                  <a:pt x="3583048" y="0"/>
                </a:lnTo>
                <a:lnTo>
                  <a:pt x="3583048" y="3848977"/>
                </a:lnTo>
                <a:lnTo>
                  <a:pt x="0" y="384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47450" y="295539"/>
            <a:ext cx="1502132" cy="1652345"/>
          </a:xfrm>
          <a:custGeom>
            <a:avLst/>
            <a:gdLst/>
            <a:ahLst/>
            <a:cxnLst/>
            <a:rect l="l" t="t" r="r" b="b"/>
            <a:pathLst>
              <a:path w="1502132" h="1652345">
                <a:moveTo>
                  <a:pt x="0" y="0"/>
                </a:moveTo>
                <a:lnTo>
                  <a:pt x="1502132" y="0"/>
                </a:lnTo>
                <a:lnTo>
                  <a:pt x="1502132" y="1652345"/>
                </a:lnTo>
                <a:lnTo>
                  <a:pt x="0" y="1652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9602743" cy="96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CONCLUSION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02E8719-00ED-4DBF-E4F0-1C1106FC3B08}"/>
              </a:ext>
            </a:extLst>
          </p:cNvPr>
          <p:cNvSpPr txBox="1"/>
          <p:nvPr/>
        </p:nvSpPr>
        <p:spPr>
          <a:xfrm>
            <a:off x="381000" y="3896410"/>
            <a:ext cx="37338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Comparative Benchmarking helps us show how efficient data.table is relative to other software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E27BDDB2-8373-0901-5978-6BBB7E6A5C0C}"/>
              </a:ext>
            </a:extLst>
          </p:cNvPr>
          <p:cNvSpPr txBox="1"/>
          <p:nvPr/>
        </p:nvSpPr>
        <p:spPr>
          <a:xfrm>
            <a:off x="4843818" y="3896410"/>
            <a:ext cx="37338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Performance Testing empowers contributors to see that their changes do not harm efficiency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B171B4C-C166-8C75-4B88-69AD5932998C}"/>
              </a:ext>
            </a:extLst>
          </p:cNvPr>
          <p:cNvSpPr txBox="1"/>
          <p:nvPr/>
        </p:nvSpPr>
        <p:spPr>
          <a:xfrm>
            <a:off x="9849570" y="2845684"/>
            <a:ext cx="1143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5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03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12B3A1A3-1AD7-B17D-1637-C3A18708305A}"/>
              </a:ext>
            </a:extLst>
          </p:cNvPr>
          <p:cNvSpPr txBox="1"/>
          <p:nvPr/>
        </p:nvSpPr>
        <p:spPr>
          <a:xfrm>
            <a:off x="9021167" y="3894703"/>
            <a:ext cx="3733800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data.table is an efficient package for data manipulat</a:t>
            </a:r>
            <a:r>
              <a:rPr lang="en-US" sz="45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ion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57FD5C00-BD1A-4231-36F8-831F0D6F35D2}"/>
              </a:ext>
            </a:extLst>
          </p:cNvPr>
          <p:cNvSpPr txBox="1"/>
          <p:nvPr/>
        </p:nvSpPr>
        <p:spPr>
          <a:xfrm>
            <a:off x="13198516" y="3896409"/>
            <a:ext cx="5144762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atime package proves to be exceptionally useful for conducting comparative benchmarking and performance testing. 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944F973-D831-8A53-498C-F90EF5DCE94C}"/>
              </a:ext>
            </a:extLst>
          </p:cNvPr>
          <p:cNvSpPr txBox="1"/>
          <p:nvPr/>
        </p:nvSpPr>
        <p:spPr>
          <a:xfrm>
            <a:off x="762000" y="2850803"/>
            <a:ext cx="1143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5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01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5BB0DF9-37B2-F13F-DBA6-A264BF464F59}"/>
              </a:ext>
            </a:extLst>
          </p:cNvPr>
          <p:cNvSpPr txBox="1"/>
          <p:nvPr/>
        </p:nvSpPr>
        <p:spPr>
          <a:xfrm>
            <a:off x="5567718" y="2845685"/>
            <a:ext cx="1143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5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02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146234C-4984-CC7E-8E8B-831711AB812C}"/>
              </a:ext>
            </a:extLst>
          </p:cNvPr>
          <p:cNvSpPr txBox="1"/>
          <p:nvPr/>
        </p:nvSpPr>
        <p:spPr>
          <a:xfrm>
            <a:off x="14227259" y="2882742"/>
            <a:ext cx="1143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5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76600" y="482357"/>
            <a:ext cx="12966571" cy="113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500" dirty="0">
                <a:solidFill>
                  <a:srgbClr val="4F674F"/>
                </a:solidFill>
                <a:latin typeface="Verdana" panose="020B0604030504040204" pitchFamily="34" charset="0"/>
                <a:ea typeface="Verdana" panose="020B0604030504040204" pitchFamily="34" charset="0"/>
                <a:cs typeface="Calistoga"/>
                <a:sym typeface="Calistoga"/>
              </a:rPr>
              <a:t>Thank you for listening!</a:t>
            </a:r>
          </a:p>
        </p:txBody>
      </p:sp>
      <p:sp>
        <p:nvSpPr>
          <p:cNvPr id="5" name="Freeform 5"/>
          <p:cNvSpPr/>
          <p:nvPr/>
        </p:nvSpPr>
        <p:spPr>
          <a:xfrm>
            <a:off x="6909636" y="8332712"/>
            <a:ext cx="4468727" cy="4330603"/>
          </a:xfrm>
          <a:custGeom>
            <a:avLst/>
            <a:gdLst/>
            <a:ahLst/>
            <a:cxnLst/>
            <a:rect l="l" t="t" r="r" b="b"/>
            <a:pathLst>
              <a:path w="4468727" h="4330603">
                <a:moveTo>
                  <a:pt x="0" y="0"/>
                </a:moveTo>
                <a:lnTo>
                  <a:pt x="4468728" y="0"/>
                </a:lnTo>
                <a:lnTo>
                  <a:pt x="4468728" y="4330603"/>
                </a:lnTo>
                <a:lnTo>
                  <a:pt x="0" y="4330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761459">
            <a:off x="14933682" y="254678"/>
            <a:ext cx="3138901" cy="2613451"/>
          </a:xfrm>
          <a:custGeom>
            <a:avLst/>
            <a:gdLst/>
            <a:ahLst/>
            <a:cxnLst/>
            <a:rect l="l" t="t" r="r" b="b"/>
            <a:pathLst>
              <a:path w="3869682" h="3934058">
                <a:moveTo>
                  <a:pt x="0" y="0"/>
                </a:moveTo>
                <a:lnTo>
                  <a:pt x="3869682" y="0"/>
                </a:lnTo>
                <a:lnTo>
                  <a:pt x="3869682" y="3934058"/>
                </a:lnTo>
                <a:lnTo>
                  <a:pt x="0" y="3934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277594" y="-1235482"/>
            <a:ext cx="2053378" cy="4547151"/>
          </a:xfrm>
          <a:custGeom>
            <a:avLst/>
            <a:gdLst/>
            <a:ahLst/>
            <a:cxnLst/>
            <a:rect l="l" t="t" r="r" b="b"/>
            <a:pathLst>
              <a:path w="4549596" h="6708520">
                <a:moveTo>
                  <a:pt x="0" y="0"/>
                </a:moveTo>
                <a:lnTo>
                  <a:pt x="4549596" y="0"/>
                </a:lnTo>
                <a:lnTo>
                  <a:pt x="4549596" y="6708520"/>
                </a:lnTo>
                <a:lnTo>
                  <a:pt x="0" y="670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67200" y="1038093"/>
            <a:ext cx="1598529" cy="1505524"/>
          </a:xfrm>
          <a:custGeom>
            <a:avLst/>
            <a:gdLst/>
            <a:ahLst/>
            <a:cxnLst/>
            <a:rect l="l" t="t" r="r" b="b"/>
            <a:pathLst>
              <a:path w="1598529" h="1505524">
                <a:moveTo>
                  <a:pt x="0" y="0"/>
                </a:moveTo>
                <a:lnTo>
                  <a:pt x="1598529" y="0"/>
                </a:lnTo>
                <a:lnTo>
                  <a:pt x="1598529" y="1505524"/>
                </a:lnTo>
                <a:lnTo>
                  <a:pt x="0" y="1505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CB5FBBF-3768-C795-AB8F-E0C1ABDEFDCD}"/>
              </a:ext>
            </a:extLst>
          </p:cNvPr>
          <p:cNvSpPr txBox="1">
            <a:spLocks/>
          </p:cNvSpPr>
          <p:nvPr/>
        </p:nvSpPr>
        <p:spPr>
          <a:xfrm>
            <a:off x="1828800" y="2690473"/>
            <a:ext cx="14216587" cy="15094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4500" dirty="0">
                <a:latin typeface="Verdana" panose="020B0604030504040204" pitchFamily="34" charset="0"/>
                <a:ea typeface="Verdana" panose="020B0604030504040204" pitchFamily="34" charset="0"/>
              </a:rPr>
              <a:t>Thanks to </a:t>
            </a:r>
            <a:r>
              <a:rPr lang="en-US" altLang="en-US" sz="45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Toby Hocking, Anirban Chetia,  the data.table team!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74E742F4-FEC4-962B-A44E-D4EAE7B1C01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000" y="4788631"/>
            <a:ext cx="841247" cy="81206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8A6A9FE-1BF9-4B8E-A719-FEAE21D5B92C}"/>
              </a:ext>
            </a:extLst>
          </p:cNvPr>
          <p:cNvSpPr txBox="1">
            <a:spLocks/>
          </p:cNvSpPr>
          <p:nvPr/>
        </p:nvSpPr>
        <p:spPr bwMode="auto">
          <a:xfrm>
            <a:off x="1706482" y="4560031"/>
            <a:ext cx="5292836" cy="81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daa464@nau.edu</a:t>
            </a:r>
          </a:p>
        </p:txBody>
      </p:sp>
      <p:pic>
        <p:nvPicPr>
          <p:cNvPr id="12" name="object 13">
            <a:extLst>
              <a:ext uri="{FF2B5EF4-FFF2-40B4-BE49-F238E27FC236}">
                <a16:creationId xmlns:a16="http://schemas.microsoft.com/office/drawing/2014/main" id="{08CD6889-89A0-9EE3-527E-E44B176DDDBB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10800" y="4712431"/>
            <a:ext cx="841247" cy="812069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A6ED980-F2A2-481C-11AB-247CDD2185EC}"/>
              </a:ext>
            </a:extLst>
          </p:cNvPr>
          <p:cNvSpPr txBox="1">
            <a:spLocks/>
          </p:cNvSpPr>
          <p:nvPr/>
        </p:nvSpPr>
        <p:spPr bwMode="auto">
          <a:xfrm>
            <a:off x="11049000" y="4560030"/>
            <a:ext cx="6412191" cy="81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dorisamoakohene.github.io</a:t>
            </a:r>
          </a:p>
        </p:txBody>
      </p:sp>
      <p:pic>
        <p:nvPicPr>
          <p:cNvPr id="14" name="object 15">
            <a:extLst>
              <a:ext uri="{FF2B5EF4-FFF2-40B4-BE49-F238E27FC236}">
                <a16:creationId xmlns:a16="http://schemas.microsoft.com/office/drawing/2014/main" id="{AA882A2D-6A9C-8857-0719-CC8858294BC4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96968" y="6581745"/>
            <a:ext cx="621002" cy="642081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C1B77C1-69F0-5C99-D434-2A51CAE16CAE}"/>
              </a:ext>
            </a:extLst>
          </p:cNvPr>
          <p:cNvSpPr txBox="1">
            <a:spLocks/>
          </p:cNvSpPr>
          <p:nvPr/>
        </p:nvSpPr>
        <p:spPr bwMode="auto">
          <a:xfrm>
            <a:off x="1968746" y="6766578"/>
            <a:ext cx="5292836" cy="3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DorisAmoakohen</a:t>
            </a:r>
            <a:r>
              <a:rPr lang="en-US" altLang="en-US" sz="3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endParaRPr lang="en-US" altLang="en-US" sz="30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00FEDB0-C805-14E3-5679-0DA816228CE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198" y="6471429"/>
            <a:ext cx="621002" cy="62100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EA8FBFA-8991-C3C1-98CB-A8CFAC861E7F}"/>
              </a:ext>
            </a:extLst>
          </p:cNvPr>
          <p:cNvSpPr txBox="1">
            <a:spLocks/>
          </p:cNvSpPr>
          <p:nvPr/>
        </p:nvSpPr>
        <p:spPr bwMode="auto">
          <a:xfrm>
            <a:off x="11216895" y="6325251"/>
            <a:ext cx="6040580" cy="76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Doris Afriyie Amoakohene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44600" y="133614"/>
            <a:ext cx="2590800" cy="2419086"/>
          </a:xfrm>
          <a:custGeom>
            <a:avLst/>
            <a:gdLst/>
            <a:ahLst/>
            <a:cxnLst/>
            <a:rect l="l" t="t" r="r" b="b"/>
            <a:pathLst>
              <a:path w="2920120" h="3142986">
                <a:moveTo>
                  <a:pt x="0" y="0"/>
                </a:moveTo>
                <a:lnTo>
                  <a:pt x="2920120" y="0"/>
                </a:lnTo>
                <a:lnTo>
                  <a:pt x="2920120" y="3142986"/>
                </a:lnTo>
                <a:lnTo>
                  <a:pt x="0" y="3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71946" y="443196"/>
            <a:ext cx="7808414" cy="5762794"/>
            <a:chOff x="0" y="-47625"/>
            <a:chExt cx="10411218" cy="3399197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0309618" cy="110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11"/>
                </a:lnSpc>
              </a:pPr>
              <a:r>
                <a:rPr lang="en-US" sz="5599" dirty="0">
                  <a:solidFill>
                    <a:srgbClr val="4F67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stoga"/>
                  <a:sym typeface="Calistoga"/>
                </a:rPr>
                <a:t>Who AM I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740856"/>
              <a:ext cx="10309618" cy="2610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32323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Public Sans"/>
                  <a:sym typeface="Public Sans"/>
                </a:rPr>
                <a:t>MSc. Informatics, NAU, SICCS</a:t>
              </a:r>
            </a:p>
            <a:p>
              <a:pPr marL="457200" indent="-457200" algn="l">
                <a:lnSpc>
                  <a:spcPts val="39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32323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Public Sans"/>
                  <a:sym typeface="Public Sans"/>
                </a:rPr>
                <a:t>Graduate Research Assistant</a:t>
              </a:r>
            </a:p>
            <a:p>
              <a:pPr marL="457200" indent="-457200" algn="l">
                <a:lnSpc>
                  <a:spcPts val="39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32323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Public Sans"/>
                  <a:sym typeface="Public Sans"/>
                </a:rPr>
                <a:t>Current contributor of data.table</a:t>
              </a:r>
            </a:p>
            <a:p>
              <a:pPr marL="457200" indent="-457200" algn="l">
                <a:lnSpc>
                  <a:spcPts val="39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32323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Public Sans"/>
                  <a:sym typeface="Public Sans"/>
                </a:rPr>
                <a:t>Lively philanthropist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647520"/>
            <a:ext cx="4362317" cy="5669619"/>
          </a:xfrm>
          <a:custGeom>
            <a:avLst/>
            <a:gdLst/>
            <a:ahLst/>
            <a:cxnLst/>
            <a:rect l="l" t="t" r="r" b="b"/>
            <a:pathLst>
              <a:path w="5505317" h="6428715">
                <a:moveTo>
                  <a:pt x="0" y="0"/>
                </a:moveTo>
                <a:lnTo>
                  <a:pt x="5505318" y="0"/>
                </a:lnTo>
                <a:lnTo>
                  <a:pt x="5505318" y="6428714"/>
                </a:lnTo>
                <a:lnTo>
                  <a:pt x="0" y="642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70829" y="7933598"/>
            <a:ext cx="2157479" cy="1961344"/>
          </a:xfrm>
          <a:custGeom>
            <a:avLst/>
            <a:gdLst/>
            <a:ahLst/>
            <a:cxnLst/>
            <a:rect l="l" t="t" r="r" b="b"/>
            <a:pathLst>
              <a:path w="2157479" h="1961344">
                <a:moveTo>
                  <a:pt x="0" y="0"/>
                </a:moveTo>
                <a:lnTo>
                  <a:pt x="2157478" y="0"/>
                </a:lnTo>
                <a:lnTo>
                  <a:pt x="2157478" y="1961344"/>
                </a:lnTo>
                <a:lnTo>
                  <a:pt x="0" y="196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group of people on skis in the snow&#10;&#10;Description automatically generated">
            <a:extLst>
              <a:ext uri="{FF2B5EF4-FFF2-40B4-BE49-F238E27FC236}">
                <a16:creationId xmlns:a16="http://schemas.microsoft.com/office/drawing/2014/main" id="{D57049E5-E960-D673-C083-874663E39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8" b="-1"/>
          <a:stretch/>
        </p:blipFill>
        <p:spPr>
          <a:xfrm>
            <a:off x="3657600" y="4786632"/>
            <a:ext cx="4255876" cy="3592021"/>
          </a:xfrm>
          <a:prstGeom prst="rect">
            <a:avLst/>
          </a:prstGeom>
        </p:spPr>
      </p:pic>
      <p:pic>
        <p:nvPicPr>
          <p:cNvPr id="12" name="Picture 11" descr="A person standing next to a statue of a bear&#10;&#10;Description automatically generated">
            <a:extLst>
              <a:ext uri="{FF2B5EF4-FFF2-40B4-BE49-F238E27FC236}">
                <a16:creationId xmlns:a16="http://schemas.microsoft.com/office/drawing/2014/main" id="{C4FE5212-AC0A-2F76-84A1-BE3AD03801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6861"/>
          <a:stretch/>
        </p:blipFill>
        <p:spPr>
          <a:xfrm>
            <a:off x="7913476" y="0"/>
            <a:ext cx="5385413" cy="4533900"/>
          </a:xfrm>
          <a:prstGeom prst="rect">
            <a:avLst/>
          </a:prstGeom>
        </p:spPr>
      </p:pic>
      <p:pic>
        <p:nvPicPr>
          <p:cNvPr id="13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3A31D9F-4FC0-C4C7-136F-B049264D7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r="4" b="22171"/>
          <a:stretch/>
        </p:blipFill>
        <p:spPr>
          <a:xfrm>
            <a:off x="8350655" y="5983694"/>
            <a:ext cx="4744550" cy="4004470"/>
          </a:xfrm>
          <a:prstGeom prst="rect">
            <a:avLst/>
          </a:prstGeom>
        </p:spPr>
      </p:pic>
      <p:pic>
        <p:nvPicPr>
          <p:cNvPr id="14" name="Picture 13" descr="A group of people standing next to a table of beverages&#10;&#10;Description automatically generated">
            <a:extLst>
              <a:ext uri="{FF2B5EF4-FFF2-40B4-BE49-F238E27FC236}">
                <a16:creationId xmlns:a16="http://schemas.microsoft.com/office/drawing/2014/main" id="{C704DC9B-9418-6D8F-4DB7-A90FA2C80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r="8341" b="-4"/>
          <a:stretch/>
        </p:blipFill>
        <p:spPr>
          <a:xfrm>
            <a:off x="13542733" y="3079991"/>
            <a:ext cx="4623326" cy="38923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21361" y="998220"/>
            <a:ext cx="117379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dirty="0">
                <a:solidFill>
                  <a:srgbClr val="4F674F"/>
                </a:solidFill>
                <a:latin typeface="Calistoga"/>
                <a:ea typeface="Calistoga"/>
                <a:cs typeface="Calistoga"/>
                <a:sym typeface="Calistoga"/>
              </a:rPr>
              <a:t>data.table?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2821" y="3070217"/>
            <a:ext cx="5724579" cy="6873884"/>
          </a:xfrm>
          <a:custGeom>
            <a:avLst/>
            <a:gdLst/>
            <a:ahLst/>
            <a:cxnLst/>
            <a:rect l="l" t="t" r="r" b="b"/>
            <a:pathLst>
              <a:path w="6956631" h="7085457">
                <a:moveTo>
                  <a:pt x="0" y="0"/>
                </a:moveTo>
                <a:lnTo>
                  <a:pt x="6956631" y="0"/>
                </a:lnTo>
                <a:lnTo>
                  <a:pt x="6956631" y="7085458"/>
                </a:lnTo>
                <a:lnTo>
                  <a:pt x="0" y="708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42821" y="-34897"/>
            <a:ext cx="4657780" cy="3806797"/>
          </a:xfrm>
          <a:custGeom>
            <a:avLst/>
            <a:gdLst/>
            <a:ahLst/>
            <a:cxnLst/>
            <a:rect l="l" t="t" r="r" b="b"/>
            <a:pathLst>
              <a:path w="6034849" h="6262579">
                <a:moveTo>
                  <a:pt x="0" y="0"/>
                </a:moveTo>
                <a:lnTo>
                  <a:pt x="6034849" y="0"/>
                </a:lnTo>
                <a:lnTo>
                  <a:pt x="6034849" y="6262579"/>
                </a:lnTo>
                <a:lnTo>
                  <a:pt x="0" y="626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436842">
            <a:off x="16785610" y="319122"/>
            <a:ext cx="1817026" cy="1948688"/>
          </a:xfrm>
          <a:custGeom>
            <a:avLst/>
            <a:gdLst/>
            <a:ahLst/>
            <a:cxnLst/>
            <a:rect l="l" t="t" r="r" b="b"/>
            <a:pathLst>
              <a:path w="2340418" h="2392620">
                <a:moveTo>
                  <a:pt x="0" y="0"/>
                </a:moveTo>
                <a:lnTo>
                  <a:pt x="2340417" y="0"/>
                </a:lnTo>
                <a:lnTo>
                  <a:pt x="2340417" y="2392620"/>
                </a:lnTo>
                <a:lnTo>
                  <a:pt x="0" y="2392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43449" y="6395835"/>
            <a:ext cx="3429121" cy="3841174"/>
          </a:xfrm>
          <a:custGeom>
            <a:avLst/>
            <a:gdLst/>
            <a:ahLst/>
            <a:cxnLst/>
            <a:rect l="l" t="t" r="r" b="b"/>
            <a:pathLst>
              <a:path w="3429121" h="3841174">
                <a:moveTo>
                  <a:pt x="0" y="0"/>
                </a:moveTo>
                <a:lnTo>
                  <a:pt x="3429121" y="0"/>
                </a:lnTo>
                <a:lnTo>
                  <a:pt x="3429121" y="3841175"/>
                </a:lnTo>
                <a:lnTo>
                  <a:pt x="0" y="384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BF82BDE-63F7-DD0D-02D0-9A3D9F22B9F2}"/>
              </a:ext>
            </a:extLst>
          </p:cNvPr>
          <p:cNvSpPr txBox="1">
            <a:spLocks/>
          </p:cNvSpPr>
          <p:nvPr/>
        </p:nvSpPr>
        <p:spPr bwMode="auto">
          <a:xfrm>
            <a:off x="672528" y="1171647"/>
            <a:ext cx="3868720" cy="63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dt[ </a:t>
            </a:r>
            <a:r>
              <a:rPr lang="en-US" altLang="en-US" sz="4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4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US" altLang="en-US" sz="4000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 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US" altLang="en-US" sz="4000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4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5395F7A-90CF-DD76-A335-232E744FAC37}"/>
              </a:ext>
            </a:extLst>
          </p:cNvPr>
          <p:cNvSpPr txBox="1">
            <a:spLocks/>
          </p:cNvSpPr>
          <p:nvPr/>
        </p:nvSpPr>
        <p:spPr>
          <a:xfrm>
            <a:off x="1210102" y="4610100"/>
            <a:ext cx="4454561" cy="5029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Concise syntax</a:t>
            </a:r>
          </a:p>
          <a:p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Fast speed</a:t>
            </a:r>
          </a:p>
          <a:p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Memory efficient</a:t>
            </a:r>
          </a:p>
          <a:p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Community</a:t>
            </a:r>
          </a:p>
          <a:p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Feature rich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37F8A4-B939-6A12-4750-60DA520BC97A}"/>
              </a:ext>
            </a:extLst>
          </p:cNvPr>
          <p:cNvSpPr/>
          <p:nvPr/>
        </p:nvSpPr>
        <p:spPr>
          <a:xfrm>
            <a:off x="5956185" y="2451171"/>
            <a:ext cx="11737938" cy="6305138"/>
          </a:xfrm>
          <a:custGeom>
            <a:avLst/>
            <a:gdLst>
              <a:gd name="connsiteX0" fmla="*/ 0 w 3906280"/>
              <a:gd name="connsiteY0" fmla="*/ 0 h 1170146"/>
              <a:gd name="connsiteX1" fmla="*/ 3906280 w 3906280"/>
              <a:gd name="connsiteY1" fmla="*/ 0 h 1170146"/>
              <a:gd name="connsiteX2" fmla="*/ 3906280 w 3906280"/>
              <a:gd name="connsiteY2" fmla="*/ 1170146 h 1170146"/>
              <a:gd name="connsiteX3" fmla="*/ 0 w 3906280"/>
              <a:gd name="connsiteY3" fmla="*/ 1170146 h 1170146"/>
              <a:gd name="connsiteX4" fmla="*/ 0 w 3906280"/>
              <a:gd name="connsiteY4" fmla="*/ 0 h 117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280" h="1170146">
                <a:moveTo>
                  <a:pt x="0" y="0"/>
                </a:moveTo>
                <a:lnTo>
                  <a:pt x="3906280" y="0"/>
                </a:lnTo>
                <a:lnTo>
                  <a:pt x="3906280" y="1170146"/>
                </a:lnTo>
                <a:lnTo>
                  <a:pt x="0" y="11701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40" tIns="123840" rIns="123840" bIns="123840" numCol="1" spcCol="1270" anchor="ctr" anchorCtr="0">
            <a:noAutofit/>
          </a:bodyPr>
          <a:lstStyle/>
          <a:p>
            <a:pPr marL="342900" lvl="0" indent="-34290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As part of the </a:t>
            </a:r>
            <a:r>
              <a:rPr lang="en-US" sz="3000" kern="1200" dirty="0">
                <a:latin typeface="Verdana" panose="020B0604030504040204" pitchFamily="34" charset="0"/>
                <a:ea typeface="Verdana" panose="020B0604030504040204" pitchFamily="34" charset="0"/>
              </a:rPr>
              <a:t>NSF Project of expanding the open-source ecosystem around the data.table packages</a:t>
            </a:r>
          </a:p>
          <a:p>
            <a:pPr marL="342900" lvl="0" indent="-34290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Myself, 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Toby Hocking and Anirban Chetia work on Performance testing and Comparative benchmarking to enhance the efficiency of the package.</a:t>
            </a:r>
          </a:p>
          <a:p>
            <a:pPr marL="342900" lvl="0" indent="-34290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000" b="1" kern="1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Limitation: </a:t>
            </a:r>
            <a:r>
              <a:rPr lang="en-US" sz="3000" kern="1200" dirty="0">
                <a:latin typeface="Verdana" panose="020B0604030504040204" pitchFamily="34" charset="0"/>
                <a:ea typeface="Verdana" panose="020B0604030504040204" pitchFamily="34" charset="0"/>
              </a:rPr>
              <a:t>Single data size (N) in existing benchmarking packages (airspeed velocity, conbench, touchstone, pytest-benchmarks)</a:t>
            </a:r>
          </a:p>
          <a:p>
            <a:pPr marL="342900" lvl="0" indent="-34290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000" b="1" kern="1200" dirty="0">
                <a:latin typeface="Verdana" panose="020B0604030504040204" pitchFamily="34" charset="0"/>
                <a:ea typeface="Verdana" panose="020B0604030504040204" pitchFamily="34" charset="0"/>
              </a:rPr>
              <a:t>Proposed</a:t>
            </a:r>
            <a:r>
              <a:rPr lang="en-US" sz="3000" kern="1200" dirty="0">
                <a:latin typeface="Verdana" panose="020B0604030504040204" pitchFamily="34" charset="0"/>
                <a:ea typeface="Verdana" panose="020B0604030504040204" pitchFamily="34" charset="0"/>
              </a:rPr>
              <a:t>: we utilize the </a:t>
            </a:r>
            <a:r>
              <a:rPr lang="en-US" sz="3000" b="1" kern="1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atime</a:t>
            </a:r>
            <a:r>
              <a:rPr lang="en-US" sz="3000" kern="1200" dirty="0">
                <a:latin typeface="Verdana" panose="020B0604030504040204" pitchFamily="34" charset="0"/>
                <a:ea typeface="Verdana" panose="020B0604030504040204" pitchFamily="34" charset="0"/>
              </a:rPr>
              <a:t> package for sequential N values &amp; asymptotic timings.</a:t>
            </a:r>
          </a:p>
        </p:txBody>
      </p:sp>
      <p:pic>
        <p:nvPicPr>
          <p:cNvPr id="21" name="object 43">
            <a:extLst>
              <a:ext uri="{FF2B5EF4-FFF2-40B4-BE49-F238E27FC236}">
                <a16:creationId xmlns:a16="http://schemas.microsoft.com/office/drawing/2014/main" id="{F7C12F53-A456-8FFA-17A7-FE49A6481054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39600" y="494966"/>
            <a:ext cx="1946149" cy="1453031"/>
          </a:xfrm>
          <a:prstGeom prst="rect">
            <a:avLst/>
          </a:prstGeom>
        </p:spPr>
      </p:pic>
      <p:sp>
        <p:nvSpPr>
          <p:cNvPr id="22" name="object 37">
            <a:extLst>
              <a:ext uri="{FF2B5EF4-FFF2-40B4-BE49-F238E27FC236}">
                <a16:creationId xmlns:a16="http://schemas.microsoft.com/office/drawing/2014/main" id="{95ED1130-2EAB-8EA1-6CAF-0DAEE999A214}"/>
              </a:ext>
            </a:extLst>
          </p:cNvPr>
          <p:cNvSpPr txBox="1">
            <a:spLocks/>
          </p:cNvSpPr>
          <p:nvPr/>
        </p:nvSpPr>
        <p:spPr bwMode="auto">
          <a:xfrm>
            <a:off x="13620782" y="1501394"/>
            <a:ext cx="4210018" cy="75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143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2400" b="1" spc="31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Thanks to Toby Hocking!</a:t>
            </a:r>
            <a:endParaRPr lang="en-US" sz="2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bject 37">
            <a:extLst>
              <a:ext uri="{FF2B5EF4-FFF2-40B4-BE49-F238E27FC236}">
                <a16:creationId xmlns:a16="http://schemas.microsoft.com/office/drawing/2014/main" id="{784F0A87-4B65-5AA8-16D3-17BA7B5D4D5D}"/>
              </a:ext>
            </a:extLst>
          </p:cNvPr>
          <p:cNvSpPr txBox="1">
            <a:spLocks/>
          </p:cNvSpPr>
          <p:nvPr/>
        </p:nvSpPr>
        <p:spPr bwMode="auto">
          <a:xfrm>
            <a:off x="14543448" y="959712"/>
            <a:ext cx="2525351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143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2800" b="1" spc="31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Grant</a:t>
            </a:r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7636066" y="3635567"/>
            <a:ext cx="4869524" cy="5918742"/>
            <a:chOff x="0" y="0"/>
            <a:chExt cx="6331558" cy="6735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1558" cy="6735700"/>
            </a:xfrm>
            <a:custGeom>
              <a:avLst/>
              <a:gdLst/>
              <a:ahLst/>
              <a:cxnLst/>
              <a:rect l="l" t="t" r="r" b="b"/>
              <a:pathLst>
                <a:path w="6331558" h="6735700">
                  <a:moveTo>
                    <a:pt x="0" y="0"/>
                  </a:moveTo>
                  <a:lnTo>
                    <a:pt x="6331558" y="0"/>
                  </a:lnTo>
                  <a:lnTo>
                    <a:pt x="6331558" y="6735700"/>
                  </a:lnTo>
                  <a:lnTo>
                    <a:pt x="0" y="673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019941" y="1127653"/>
              <a:ext cx="4291676" cy="429167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755B3"/>
              </a:solidFill>
            </p:spPr>
            <p:txBody>
              <a:bodyPr/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sp>
        <p:nvSpPr>
          <p:cNvPr id="10" name="Freeform 10"/>
          <p:cNvSpPr/>
          <p:nvPr/>
        </p:nvSpPr>
        <p:spPr>
          <a:xfrm rot="-211049" flipH="1">
            <a:off x="12269789" y="893243"/>
            <a:ext cx="5980764" cy="4353055"/>
          </a:xfrm>
          <a:custGeom>
            <a:avLst/>
            <a:gdLst/>
            <a:ahLst/>
            <a:cxnLst/>
            <a:rect l="l" t="t" r="r" b="b"/>
            <a:pathLst>
              <a:path w="5571347" h="3940462">
                <a:moveTo>
                  <a:pt x="5571347" y="0"/>
                </a:moveTo>
                <a:lnTo>
                  <a:pt x="0" y="0"/>
                </a:lnTo>
                <a:lnTo>
                  <a:pt x="0" y="3940462"/>
                </a:lnTo>
                <a:lnTo>
                  <a:pt x="5571347" y="3940462"/>
                </a:lnTo>
                <a:lnTo>
                  <a:pt x="55713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 rot="-261242" flipH="1">
            <a:off x="1935280" y="5965607"/>
            <a:ext cx="5571347" cy="3940462"/>
          </a:xfrm>
          <a:custGeom>
            <a:avLst/>
            <a:gdLst/>
            <a:ahLst/>
            <a:cxnLst/>
            <a:rect l="l" t="t" r="r" b="b"/>
            <a:pathLst>
              <a:path w="5571347" h="3940462">
                <a:moveTo>
                  <a:pt x="5571348" y="0"/>
                </a:moveTo>
                <a:lnTo>
                  <a:pt x="0" y="0"/>
                </a:lnTo>
                <a:lnTo>
                  <a:pt x="0" y="3940462"/>
                </a:lnTo>
                <a:lnTo>
                  <a:pt x="5571348" y="3940462"/>
                </a:lnTo>
                <a:lnTo>
                  <a:pt x="55713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 rot="183993">
            <a:off x="12897973" y="5982931"/>
            <a:ext cx="5388488" cy="3583565"/>
          </a:xfrm>
          <a:custGeom>
            <a:avLst/>
            <a:gdLst/>
            <a:ahLst/>
            <a:cxnLst/>
            <a:rect l="l" t="t" r="r" b="b"/>
            <a:pathLst>
              <a:path w="5571347" h="3940462">
                <a:moveTo>
                  <a:pt x="0" y="0"/>
                </a:moveTo>
                <a:lnTo>
                  <a:pt x="5571348" y="0"/>
                </a:lnTo>
                <a:lnTo>
                  <a:pt x="5571348" y="3940462"/>
                </a:lnTo>
                <a:lnTo>
                  <a:pt x="0" y="3940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 rot="17040933">
            <a:off x="6381369" y="6321972"/>
            <a:ext cx="1390929" cy="1127564"/>
          </a:xfrm>
          <a:custGeom>
            <a:avLst/>
            <a:gdLst/>
            <a:ahLst/>
            <a:cxnLst/>
            <a:rect l="l" t="t" r="r" b="b"/>
            <a:pathLst>
              <a:path w="1885403" h="1439762">
                <a:moveTo>
                  <a:pt x="0" y="0"/>
                </a:moveTo>
                <a:lnTo>
                  <a:pt x="1885403" y="0"/>
                </a:lnTo>
                <a:lnTo>
                  <a:pt x="1885403" y="1439763"/>
                </a:lnTo>
                <a:lnTo>
                  <a:pt x="0" y="1439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3665936">
            <a:off x="11597412" y="3682444"/>
            <a:ext cx="1257744" cy="1354431"/>
          </a:xfrm>
          <a:custGeom>
            <a:avLst/>
            <a:gdLst/>
            <a:ahLst/>
            <a:cxnLst/>
            <a:rect l="l" t="t" r="r" b="b"/>
            <a:pathLst>
              <a:path w="1885403" h="1439762">
                <a:moveTo>
                  <a:pt x="0" y="0"/>
                </a:moveTo>
                <a:lnTo>
                  <a:pt x="1885403" y="0"/>
                </a:lnTo>
                <a:lnTo>
                  <a:pt x="1885403" y="1439763"/>
                </a:lnTo>
                <a:lnTo>
                  <a:pt x="0" y="1439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083772" y="7480995"/>
            <a:ext cx="359417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349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ดองเต่า"/>
                <a:sym typeface="ดองเต่า"/>
              </a:rPr>
              <a:t>Comparative Benchmarking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BC29D7C6-33E6-0BA0-FD81-35C271554231}"/>
              </a:ext>
            </a:extLst>
          </p:cNvPr>
          <p:cNvSpPr txBox="1"/>
          <p:nvPr/>
        </p:nvSpPr>
        <p:spPr>
          <a:xfrm>
            <a:off x="13665682" y="7423975"/>
            <a:ext cx="359417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3491" dirty="0">
                <a:solidFill>
                  <a:srgbClr val="000000"/>
                </a:solidFill>
                <a:latin typeface="ดองเต่า"/>
                <a:ea typeface="ดองเต่า"/>
                <a:cs typeface="ดองเต่า"/>
                <a:sym typeface="ดองเต่า"/>
              </a:rPr>
              <a:t>Performance Testing</a:t>
            </a: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C2FC9395-DB76-C6CF-F465-944CE1DE10F4}"/>
              </a:ext>
            </a:extLst>
          </p:cNvPr>
          <p:cNvSpPr txBox="1"/>
          <p:nvPr/>
        </p:nvSpPr>
        <p:spPr>
          <a:xfrm>
            <a:off x="174890" y="1369034"/>
            <a:ext cx="11864427" cy="3088666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spcBef>
                <a:spcPts val="265"/>
              </a:spcBef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The goal of this project is to create a </a:t>
            </a:r>
            <a:r>
              <a:rPr lang="en-US" sz="3000" b="1" dirty="0">
                <a:solidFill>
                  <a:srgbClr val="BD28C8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sustainable open-source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initiative for data.table, with a strong emphasis on </a:t>
            </a:r>
            <a:r>
              <a:rPr lang="en-US" sz="3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performance testing 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and </a:t>
            </a:r>
            <a:r>
              <a:rPr lang="en-US" sz="3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comparative benchmarking</a:t>
            </a:r>
            <a:r>
              <a:rPr lang="en-US" sz="3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. </a:t>
            </a:r>
            <a:r>
              <a:rPr lang="en-US" sz="3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By integrating these two key components, we aim to foster an ecosystem that enables the development of efficient and a  high-performing data.table.</a:t>
            </a:r>
          </a:p>
          <a:p>
            <a:pPr marL="12700" marR="5080">
              <a:spcBef>
                <a:spcPts val="265"/>
              </a:spcBef>
            </a:pPr>
            <a:endParaRPr sz="1600" b="1" dirty="0">
              <a:solidFill>
                <a:srgbClr val="FF0000"/>
              </a:solidFill>
              <a:latin typeface="+mj-lt"/>
              <a:cs typeface="Trebuchet MS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7625048A-7B34-70D5-1D06-622D5CC46DD1}"/>
              </a:ext>
            </a:extLst>
          </p:cNvPr>
          <p:cNvSpPr txBox="1"/>
          <p:nvPr/>
        </p:nvSpPr>
        <p:spPr>
          <a:xfrm>
            <a:off x="13214749" y="2364799"/>
            <a:ext cx="4066284" cy="1859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ดองเต่า"/>
                <a:sym typeface="ดองเต่า"/>
              </a:rPr>
              <a:t>New Governance, Updated Community, New developers and New users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27A3B466-0C6B-0902-57A5-3973D43AC6DF}"/>
              </a:ext>
            </a:extLst>
          </p:cNvPr>
          <p:cNvSpPr txBox="1"/>
          <p:nvPr/>
        </p:nvSpPr>
        <p:spPr>
          <a:xfrm>
            <a:off x="8468007" y="5157611"/>
            <a:ext cx="3594172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349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ดองเต่า"/>
                <a:sym typeface="ดองเต่า"/>
              </a:rPr>
              <a:t>Self sustaining ecosystem for users/ contributors around data.table</a:t>
            </a:r>
          </a:p>
        </p:txBody>
      </p:sp>
      <p:sp>
        <p:nvSpPr>
          <p:cNvPr id="3" name="Freeform 3"/>
          <p:cNvSpPr/>
          <p:nvPr/>
        </p:nvSpPr>
        <p:spPr>
          <a:xfrm rot="2907950" flipH="1">
            <a:off x="12322484" y="6652797"/>
            <a:ext cx="1628633" cy="1215585"/>
          </a:xfrm>
          <a:custGeom>
            <a:avLst/>
            <a:gdLst/>
            <a:ahLst/>
            <a:cxnLst/>
            <a:rect l="l" t="t" r="r" b="b"/>
            <a:pathLst>
              <a:path w="1885403" h="1439762">
                <a:moveTo>
                  <a:pt x="1885403" y="0"/>
                </a:moveTo>
                <a:lnTo>
                  <a:pt x="0" y="0"/>
                </a:lnTo>
                <a:lnTo>
                  <a:pt x="0" y="1439762"/>
                </a:lnTo>
                <a:lnTo>
                  <a:pt x="1885403" y="1439762"/>
                </a:lnTo>
                <a:lnTo>
                  <a:pt x="188540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1ABE5C62-8AD1-207C-BAD4-6543F921F455}"/>
              </a:ext>
            </a:extLst>
          </p:cNvPr>
          <p:cNvSpPr txBox="1"/>
          <p:nvPr/>
        </p:nvSpPr>
        <p:spPr>
          <a:xfrm>
            <a:off x="5053855" y="123825"/>
            <a:ext cx="7671545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dirty="0">
                <a:solidFill>
                  <a:srgbClr val="4F674F"/>
                </a:solidFill>
                <a:latin typeface="Calistoga"/>
                <a:ea typeface="Calistoga"/>
                <a:cs typeface="Calistoga"/>
                <a:sym typeface="Calistoga"/>
              </a:rPr>
              <a:t>Goal of the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B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V="1">
            <a:off x="15849600" y="-25590"/>
            <a:ext cx="2558747" cy="2186565"/>
          </a:xfrm>
          <a:custGeom>
            <a:avLst/>
            <a:gdLst/>
            <a:ahLst/>
            <a:cxnLst/>
            <a:rect l="l" t="t" r="r" b="b"/>
            <a:pathLst>
              <a:path w="2558747" h="2186565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6" name="Freeform 6"/>
          <p:cNvSpPr/>
          <p:nvPr/>
        </p:nvSpPr>
        <p:spPr>
          <a:xfrm>
            <a:off x="1604545" y="7149264"/>
            <a:ext cx="1450302" cy="1598529"/>
          </a:xfrm>
          <a:custGeom>
            <a:avLst/>
            <a:gdLst/>
            <a:ahLst/>
            <a:cxnLst/>
            <a:rect l="l" t="t" r="r" b="b"/>
            <a:pathLst>
              <a:path w="1450302" h="1598529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934CBB-D586-8746-F8AB-B21AFDC8E4AB}"/>
              </a:ext>
            </a:extLst>
          </p:cNvPr>
          <p:cNvGrpSpPr/>
          <p:nvPr/>
        </p:nvGrpSpPr>
        <p:grpSpPr>
          <a:xfrm>
            <a:off x="576689" y="1539207"/>
            <a:ext cx="8499577" cy="8521832"/>
            <a:chOff x="604559" y="1166982"/>
            <a:chExt cx="5615266" cy="5266824"/>
          </a:xfrm>
        </p:grpSpPr>
        <p:pic>
          <p:nvPicPr>
            <p:cNvPr id="37" name="Picture 36" descr="A computer code with text&#10;&#10;Description automatically generated">
              <a:extLst>
                <a:ext uri="{FF2B5EF4-FFF2-40B4-BE49-F238E27FC236}">
                  <a16:creationId xmlns:a16="http://schemas.microsoft.com/office/drawing/2014/main" id="{8B53887F-D11C-9E35-8271-16B9E21F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9" y="1166982"/>
              <a:ext cx="5615266" cy="526682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D29C216-8CE3-57AC-EC40-55B95742C776}"/>
                </a:ext>
              </a:extLst>
            </p:cNvPr>
            <p:cNvSpPr/>
            <p:nvPr/>
          </p:nvSpPr>
          <p:spPr>
            <a:xfrm>
              <a:off x="672351" y="1345823"/>
              <a:ext cx="2608729" cy="511829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D3CB90D-095F-AC88-C238-85C4F0BE9D4A}"/>
                </a:ext>
              </a:extLst>
            </p:cNvPr>
            <p:cNvSpPr/>
            <p:nvPr/>
          </p:nvSpPr>
          <p:spPr>
            <a:xfrm>
              <a:off x="672351" y="1916850"/>
              <a:ext cx="2608729" cy="335828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4ECF6AC-A7A9-1AF0-7055-6E6F39F0FA10}"/>
                </a:ext>
              </a:extLst>
            </p:cNvPr>
            <p:cNvSpPr/>
            <p:nvPr/>
          </p:nvSpPr>
          <p:spPr>
            <a:xfrm>
              <a:off x="672351" y="2347616"/>
              <a:ext cx="2760962" cy="1116776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02D66910-A463-92DE-5C2A-A7E5A2242101}"/>
              </a:ext>
            </a:extLst>
          </p:cNvPr>
          <p:cNvSpPr txBox="1">
            <a:spLocks/>
          </p:cNvSpPr>
          <p:nvPr/>
        </p:nvSpPr>
        <p:spPr>
          <a:xfrm>
            <a:off x="6970521" y="1848437"/>
            <a:ext cx="10675616" cy="742160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atime::atime, compare time/memory/other quantities of different R codes that depend on N: </a:t>
            </a:r>
            <a:endParaRPr lang="en-U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FFC02E0-075B-8CE4-6AD2-B3CBEF5B3BF7}"/>
              </a:ext>
            </a:extLst>
          </p:cNvPr>
          <p:cNvSpPr txBox="1">
            <a:spLocks/>
          </p:cNvSpPr>
          <p:nvPr/>
        </p:nvSpPr>
        <p:spPr>
          <a:xfrm>
            <a:off x="7899395" y="2980786"/>
            <a:ext cx="7727773" cy="54337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numeric vector of data sizes to vary</a:t>
            </a:r>
            <a:endParaRPr lang="en-U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F0B0CEC-3BF3-6640-45E3-754572FF5C01}"/>
              </a:ext>
            </a:extLst>
          </p:cNvPr>
          <p:cNvSpPr txBox="1">
            <a:spLocks/>
          </p:cNvSpPr>
          <p:nvPr/>
        </p:nvSpPr>
        <p:spPr>
          <a:xfrm>
            <a:off x="8154809" y="3994427"/>
            <a:ext cx="7727773" cy="742160"/>
          </a:xfrm>
          <a:prstGeom prst="rect">
            <a:avLst/>
          </a:prstGeom>
          <a:ln w="0">
            <a:solidFill>
              <a:schemeClr val="tx1"/>
            </a:solidFill>
          </a:ln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expression to evaluate for every data size, before timings.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9BE7AE-148D-47C8-430A-E66922FE32A5}"/>
              </a:ext>
            </a:extLst>
          </p:cNvPr>
          <p:cNvSpPr txBox="1"/>
          <p:nvPr/>
        </p:nvSpPr>
        <p:spPr>
          <a:xfrm>
            <a:off x="11118795" y="6903418"/>
            <a:ext cx="6628910" cy="4770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named list of expressions to time.</a:t>
            </a:r>
          </a:p>
        </p:txBody>
      </p:sp>
      <p:sp>
        <p:nvSpPr>
          <p:cNvPr id="4" name="Freeform 4"/>
          <p:cNvSpPr/>
          <p:nvPr/>
        </p:nvSpPr>
        <p:spPr>
          <a:xfrm>
            <a:off x="15384470" y="7113229"/>
            <a:ext cx="2800102" cy="3112013"/>
          </a:xfrm>
          <a:custGeom>
            <a:avLst/>
            <a:gdLst/>
            <a:ahLst/>
            <a:cxnLst/>
            <a:rect l="l" t="t" r="r" b="b"/>
            <a:pathLst>
              <a:path w="3401595" h="3661208">
                <a:moveTo>
                  <a:pt x="0" y="0"/>
                </a:moveTo>
                <a:lnTo>
                  <a:pt x="3401595" y="0"/>
                </a:lnTo>
                <a:lnTo>
                  <a:pt x="3401595" y="3661208"/>
                </a:lnTo>
                <a:lnTo>
                  <a:pt x="0" y="3661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94F967-8491-3FD1-CC0F-F7276DF1FF08}"/>
              </a:ext>
            </a:extLst>
          </p:cNvPr>
          <p:cNvCxnSpPr>
            <a:cxnSpLocks/>
          </p:cNvCxnSpPr>
          <p:nvPr/>
        </p:nvCxnSpPr>
        <p:spPr>
          <a:xfrm flipH="1" flipV="1">
            <a:off x="4523070" y="2084099"/>
            <a:ext cx="2301383" cy="647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7E5336-BE06-2B80-662E-3CE0A7DDBA80}"/>
              </a:ext>
            </a:extLst>
          </p:cNvPr>
          <p:cNvCxnSpPr>
            <a:cxnSpLocks/>
          </p:cNvCxnSpPr>
          <p:nvPr/>
        </p:nvCxnSpPr>
        <p:spPr>
          <a:xfrm flipH="1" flipV="1">
            <a:off x="4608270" y="3010795"/>
            <a:ext cx="3226045" cy="1916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CE5992B-806B-1254-15FB-DC3043FA17EF}"/>
              </a:ext>
            </a:extLst>
          </p:cNvPr>
          <p:cNvSpPr/>
          <p:nvPr/>
        </p:nvSpPr>
        <p:spPr>
          <a:xfrm>
            <a:off x="6709030" y="5509371"/>
            <a:ext cx="3090291" cy="32651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B51AEB-015C-8563-BE7E-F6740E173D5F}"/>
              </a:ext>
            </a:extLst>
          </p:cNvPr>
          <p:cNvCxnSpPr>
            <a:cxnSpLocks/>
          </p:cNvCxnSpPr>
          <p:nvPr/>
        </p:nvCxnSpPr>
        <p:spPr>
          <a:xfrm flipH="1" flipV="1">
            <a:off x="7841227" y="6828847"/>
            <a:ext cx="3241174" cy="28438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119DEA-4E68-2575-53AB-3893A92D2884}"/>
              </a:ext>
            </a:extLst>
          </p:cNvPr>
          <p:cNvCxnSpPr>
            <a:cxnSpLocks/>
          </p:cNvCxnSpPr>
          <p:nvPr/>
        </p:nvCxnSpPr>
        <p:spPr>
          <a:xfrm flipH="1" flipV="1">
            <a:off x="4615182" y="4230816"/>
            <a:ext cx="3226045" cy="1916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2C458993-EF7F-F58E-9C42-D299AE7E2EA9}"/>
              </a:ext>
            </a:extLst>
          </p:cNvPr>
          <p:cNvSpPr txBox="1">
            <a:spLocks/>
          </p:cNvSpPr>
          <p:nvPr/>
        </p:nvSpPr>
        <p:spPr>
          <a:xfrm>
            <a:off x="854007" y="276808"/>
            <a:ext cx="16857304" cy="80267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Visualizing the atime result of various Functions with data.table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-84642" y="8540564"/>
            <a:ext cx="1805307" cy="1107177"/>
          </a:xfrm>
          <a:custGeom>
            <a:avLst/>
            <a:gdLst/>
            <a:ahLst/>
            <a:cxnLst/>
            <a:rect l="l" t="t" r="r" b="b"/>
            <a:pathLst>
              <a:path w="3731640" h="3148147">
                <a:moveTo>
                  <a:pt x="0" y="0"/>
                </a:moveTo>
                <a:lnTo>
                  <a:pt x="3731640" y="0"/>
                </a:lnTo>
                <a:lnTo>
                  <a:pt x="3731640" y="3148147"/>
                </a:lnTo>
                <a:lnTo>
                  <a:pt x="0" y="314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321081"/>
            <a:ext cx="16708674" cy="824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4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Public Sans"/>
                <a:sym typeface="Public Sans"/>
              </a:rPr>
              <a:t>Benchmarking data.table::fread against other R packages (readr, utils) for csv reading </a:t>
            </a:r>
          </a:p>
        </p:txBody>
      </p:sp>
      <p:sp>
        <p:nvSpPr>
          <p:cNvPr id="8" name="Freeform 8"/>
          <p:cNvSpPr/>
          <p:nvPr/>
        </p:nvSpPr>
        <p:spPr>
          <a:xfrm>
            <a:off x="16839211" y="5067300"/>
            <a:ext cx="1064855" cy="1627288"/>
          </a:xfrm>
          <a:custGeom>
            <a:avLst/>
            <a:gdLst/>
            <a:ahLst/>
            <a:cxnLst/>
            <a:rect l="l" t="t" r="r" b="b"/>
            <a:pathLst>
              <a:path w="2515259" h="2852356">
                <a:moveTo>
                  <a:pt x="0" y="0"/>
                </a:moveTo>
                <a:lnTo>
                  <a:pt x="2515259" y="0"/>
                </a:lnTo>
                <a:lnTo>
                  <a:pt x="2515259" y="2852356"/>
                </a:lnTo>
                <a:lnTo>
                  <a:pt x="0" y="285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400" y="1943100"/>
            <a:ext cx="1107178" cy="1325940"/>
          </a:xfrm>
          <a:custGeom>
            <a:avLst/>
            <a:gdLst/>
            <a:ahLst/>
            <a:cxnLst/>
            <a:rect l="l" t="t" r="r" b="b"/>
            <a:pathLst>
              <a:path w="3356990" h="3259332">
                <a:moveTo>
                  <a:pt x="0" y="0"/>
                </a:moveTo>
                <a:lnTo>
                  <a:pt x="3356990" y="0"/>
                </a:lnTo>
                <a:lnTo>
                  <a:pt x="3356990" y="3259332"/>
                </a:lnTo>
                <a:lnTo>
                  <a:pt x="0" y="325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graph with numbers and a number of columns&#10;&#10;Description automatically generated">
            <a:extLst>
              <a:ext uri="{FF2B5EF4-FFF2-40B4-BE49-F238E27FC236}">
                <a16:creationId xmlns:a16="http://schemas.microsoft.com/office/drawing/2014/main" id="{7B09C7A0-AD2A-185F-91B2-C086764AF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61667"/>
            <a:ext cx="14708885" cy="8825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046267" y="8784653"/>
            <a:ext cx="1236507" cy="1365310"/>
          </a:xfrm>
          <a:custGeom>
            <a:avLst/>
            <a:gdLst/>
            <a:ahLst/>
            <a:cxnLst/>
            <a:rect l="l" t="t" r="r" b="b"/>
            <a:pathLst>
              <a:path w="5277691" h="5405456">
                <a:moveTo>
                  <a:pt x="0" y="0"/>
                </a:moveTo>
                <a:lnTo>
                  <a:pt x="5277691" y="0"/>
                </a:lnTo>
                <a:lnTo>
                  <a:pt x="5277691" y="5405456"/>
                </a:lnTo>
                <a:lnTo>
                  <a:pt x="0" y="540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26028" y="9448800"/>
            <a:ext cx="1066800" cy="838200"/>
          </a:xfrm>
          <a:custGeom>
            <a:avLst/>
            <a:gdLst/>
            <a:ahLst/>
            <a:cxnLst/>
            <a:rect l="l" t="t" r="r" b="b"/>
            <a:pathLst>
              <a:path w="3337747" h="3738820">
                <a:moveTo>
                  <a:pt x="0" y="0"/>
                </a:moveTo>
                <a:lnTo>
                  <a:pt x="3337746" y="0"/>
                </a:lnTo>
                <a:lnTo>
                  <a:pt x="3337746" y="3738820"/>
                </a:lnTo>
                <a:lnTo>
                  <a:pt x="0" y="373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3400" y="9571261"/>
            <a:ext cx="563520" cy="717262"/>
          </a:xfrm>
          <a:custGeom>
            <a:avLst/>
            <a:gdLst/>
            <a:ahLst/>
            <a:cxnLst/>
            <a:rect l="l" t="t" r="r" b="b"/>
            <a:pathLst>
              <a:path w="4457439" h="5979492">
                <a:moveTo>
                  <a:pt x="0" y="0"/>
                </a:moveTo>
                <a:lnTo>
                  <a:pt x="4457440" y="0"/>
                </a:lnTo>
                <a:lnTo>
                  <a:pt x="4457440" y="5979492"/>
                </a:lnTo>
                <a:lnTo>
                  <a:pt x="0" y="597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6544" y="6168790"/>
            <a:ext cx="605219" cy="702214"/>
          </a:xfrm>
          <a:custGeom>
            <a:avLst/>
            <a:gdLst/>
            <a:ahLst/>
            <a:cxnLst/>
            <a:rect l="l" t="t" r="r" b="b"/>
            <a:pathLst>
              <a:path w="2808145" h="2772405">
                <a:moveTo>
                  <a:pt x="0" y="0"/>
                </a:moveTo>
                <a:lnTo>
                  <a:pt x="2808145" y="0"/>
                </a:lnTo>
                <a:lnTo>
                  <a:pt x="2808145" y="2772405"/>
                </a:lnTo>
                <a:lnTo>
                  <a:pt x="0" y="277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2522" y="2754384"/>
            <a:ext cx="1448079" cy="1363827"/>
          </a:xfrm>
          <a:custGeom>
            <a:avLst/>
            <a:gdLst/>
            <a:ahLst/>
            <a:cxnLst/>
            <a:rect l="l" t="t" r="r" b="b"/>
            <a:pathLst>
              <a:path w="1448079" h="1363827">
                <a:moveTo>
                  <a:pt x="0" y="0"/>
                </a:moveTo>
                <a:lnTo>
                  <a:pt x="1448079" y="0"/>
                </a:lnTo>
                <a:lnTo>
                  <a:pt x="1448079" y="1363827"/>
                </a:lnTo>
                <a:lnTo>
                  <a:pt x="0" y="1363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779" y="347875"/>
            <a:ext cx="1921744" cy="1363827"/>
          </a:xfrm>
          <a:custGeom>
            <a:avLst/>
            <a:gdLst/>
            <a:ahLst/>
            <a:cxnLst/>
            <a:rect l="l" t="t" r="r" b="b"/>
            <a:pathLst>
              <a:path w="3006896" h="2733541">
                <a:moveTo>
                  <a:pt x="0" y="0"/>
                </a:moveTo>
                <a:lnTo>
                  <a:pt x="3006896" y="0"/>
                </a:lnTo>
                <a:lnTo>
                  <a:pt x="3006896" y="2733541"/>
                </a:lnTo>
                <a:lnTo>
                  <a:pt x="0" y="2733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96477" y="688871"/>
            <a:ext cx="1777077" cy="1582523"/>
          </a:xfrm>
          <a:custGeom>
            <a:avLst/>
            <a:gdLst/>
            <a:ahLst/>
            <a:cxnLst/>
            <a:rect l="l" t="t" r="r" b="b"/>
            <a:pathLst>
              <a:path w="3074550" h="3309202">
                <a:moveTo>
                  <a:pt x="0" y="0"/>
                </a:moveTo>
                <a:lnTo>
                  <a:pt x="3074550" y="0"/>
                </a:lnTo>
                <a:lnTo>
                  <a:pt x="3074550" y="3309202"/>
                </a:lnTo>
                <a:lnTo>
                  <a:pt x="0" y="3309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E09AE-5A91-E97C-8582-8CBC1B550736}"/>
              </a:ext>
            </a:extLst>
          </p:cNvPr>
          <p:cNvGrpSpPr/>
          <p:nvPr/>
        </p:nvGrpSpPr>
        <p:grpSpPr>
          <a:xfrm>
            <a:off x="316061" y="1316222"/>
            <a:ext cx="15838338" cy="8658170"/>
            <a:chOff x="556034" y="951418"/>
            <a:chExt cx="7402435" cy="3952357"/>
          </a:xfrm>
        </p:grpSpPr>
        <p:pic>
          <p:nvPicPr>
            <p:cNvPr id="13" name="Picture 12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0304E63A-12D5-9754-0E2A-B67A46498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9" r="20630" b="3575"/>
            <a:stretch/>
          </p:blipFill>
          <p:spPr>
            <a:xfrm>
              <a:off x="556034" y="1037298"/>
              <a:ext cx="7075553" cy="3866477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156FC40-5FDA-66D4-8380-3F5C11AFCBF4}"/>
                </a:ext>
              </a:extLst>
            </p:cNvPr>
            <p:cNvSpPr txBox="1">
              <a:spLocks/>
            </p:cNvSpPr>
            <p:nvPr/>
          </p:nvSpPr>
          <p:spPr>
            <a:xfrm>
              <a:off x="4474475" y="1418194"/>
              <a:ext cx="2811674" cy="39705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txBody>
            <a:bodyPr vert="horz" lIns="68580" tIns="34290" rIns="68580" bIns="34290" rtlCol="0" anchor="b">
              <a:no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kern="1200" cap="none" baseline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endParaRPr lang="en-US" sz="1800" dirty="0">
                <a:solidFill>
                  <a:srgbClr val="000000"/>
                </a:solidFill>
              </a:endParaRPr>
            </a:p>
            <a:p>
              <a:endParaRPr lang="en-US" sz="1800" dirty="0">
                <a:solidFill>
                  <a:srgbClr val="000000"/>
                </a:solidFill>
              </a:endParaRPr>
            </a:p>
            <a:p>
              <a:r>
                <a:rPr lang="en-US" sz="1800" dirty="0">
                  <a:solidFill>
                    <a:srgbClr val="000000"/>
                  </a:solidFill>
                </a:rPr>
                <a:t> </a:t>
              </a:r>
            </a:p>
            <a:p>
              <a:endParaRPr lang="en-US" sz="1800" dirty="0">
                <a:solidFill>
                  <a:srgbClr val="000000"/>
                </a:solidFill>
              </a:endParaRPr>
            </a:p>
            <a:p>
              <a:r>
                <a:rPr lang="en-US" sz="25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Path to git clone of repo containing R package(data.table).</a:t>
              </a:r>
              <a:endParaRPr lang="en-US" sz="25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D5A8B4A9-56E7-DC8A-49A0-947FE3F67987}"/>
                </a:ext>
              </a:extLst>
            </p:cNvPr>
            <p:cNvSpPr txBox="1">
              <a:spLocks/>
            </p:cNvSpPr>
            <p:nvPr/>
          </p:nvSpPr>
          <p:spPr>
            <a:xfrm>
              <a:off x="4093811" y="951418"/>
              <a:ext cx="3864658" cy="39705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txBody>
            <a:bodyPr vert="horz" lIns="68580" tIns="34290" rIns="68580" bIns="34290" rtlCol="0" anchor="b">
              <a:no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kern="1200" cap="none" baseline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25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atime::atime_versions: compare time/memory of different git versions of R package code</a:t>
              </a:r>
              <a:endParaRPr lang="en-US" sz="25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CA9885-8581-501A-2B26-A86C095DE37F}"/>
                </a:ext>
              </a:extLst>
            </p:cNvPr>
            <p:cNvSpPr txBox="1"/>
            <p:nvPr/>
          </p:nvSpPr>
          <p:spPr>
            <a:xfrm>
              <a:off x="2797283" y="2766302"/>
              <a:ext cx="3060912" cy="3933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expression that represents the operation being benchmarked</a:t>
              </a:r>
              <a:endParaRPr lang="en-US" sz="25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B0E1E4-A4AA-75FF-BE59-F680BBFBD884}"/>
              </a:ext>
            </a:extLst>
          </p:cNvPr>
          <p:cNvSpPr/>
          <p:nvPr/>
        </p:nvSpPr>
        <p:spPr>
          <a:xfrm>
            <a:off x="383943" y="1686647"/>
            <a:ext cx="6397857" cy="65211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29905D-6A0C-F95B-761C-2855160804EC}"/>
              </a:ext>
            </a:extLst>
          </p:cNvPr>
          <p:cNvSpPr/>
          <p:nvPr/>
        </p:nvSpPr>
        <p:spPr>
          <a:xfrm>
            <a:off x="316061" y="7665446"/>
            <a:ext cx="14619139" cy="2255948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F25A75-8356-724E-11B7-09C4D338B243}"/>
              </a:ext>
            </a:extLst>
          </p:cNvPr>
          <p:cNvSpPr/>
          <p:nvPr/>
        </p:nvSpPr>
        <p:spPr>
          <a:xfrm>
            <a:off x="358272" y="6932385"/>
            <a:ext cx="10690728" cy="69647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B6F1AD-00F5-B373-4F5C-03CDE48F740B}"/>
              </a:ext>
            </a:extLst>
          </p:cNvPr>
          <p:cNvSpPr/>
          <p:nvPr/>
        </p:nvSpPr>
        <p:spPr>
          <a:xfrm>
            <a:off x="376166" y="2400139"/>
            <a:ext cx="7509357" cy="71726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6B6D59-8CBA-78A9-A033-520270871CFB}"/>
              </a:ext>
            </a:extLst>
          </p:cNvPr>
          <p:cNvCxnSpPr>
            <a:cxnSpLocks/>
          </p:cNvCxnSpPr>
          <p:nvPr/>
        </p:nvCxnSpPr>
        <p:spPr>
          <a:xfrm flipH="1">
            <a:off x="6781800" y="1686647"/>
            <a:ext cx="1295400" cy="22564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7B1F65-E2E1-C11E-298D-15A436686E7E}"/>
              </a:ext>
            </a:extLst>
          </p:cNvPr>
          <p:cNvCxnSpPr>
            <a:cxnSpLocks/>
          </p:cNvCxnSpPr>
          <p:nvPr/>
        </p:nvCxnSpPr>
        <p:spPr>
          <a:xfrm flipH="1">
            <a:off x="7440004" y="2673869"/>
            <a:ext cx="1170596" cy="17919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C9FF71-1948-EA9F-5FFA-8DAFB36DA0C1}"/>
              </a:ext>
            </a:extLst>
          </p:cNvPr>
          <p:cNvCxnSpPr>
            <a:cxnSpLocks/>
          </p:cNvCxnSpPr>
          <p:nvPr/>
        </p:nvCxnSpPr>
        <p:spPr>
          <a:xfrm flipH="1">
            <a:off x="6590123" y="6168790"/>
            <a:ext cx="191677" cy="88176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621FC2-5ADA-30D4-7993-24B5DC6141A6}"/>
              </a:ext>
            </a:extLst>
          </p:cNvPr>
          <p:cNvSpPr txBox="1"/>
          <p:nvPr/>
        </p:nvSpPr>
        <p:spPr>
          <a:xfrm>
            <a:off x="12192000" y="6181245"/>
            <a:ext cx="601589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historical commits known to be Fast/Slow for this test case</a:t>
            </a:r>
            <a:endParaRPr lang="en-US" sz="2500" dirty="0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77B308-5897-DFD0-066D-76B73B84CA2D}"/>
              </a:ext>
            </a:extLst>
          </p:cNvPr>
          <p:cNvCxnSpPr>
            <a:cxnSpLocks/>
          </p:cNvCxnSpPr>
          <p:nvPr/>
        </p:nvCxnSpPr>
        <p:spPr>
          <a:xfrm flipH="1">
            <a:off x="12019965" y="6815503"/>
            <a:ext cx="191677" cy="88176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3F87C86F-741D-BF03-17F3-8B6DDA9ADA94}"/>
              </a:ext>
            </a:extLst>
          </p:cNvPr>
          <p:cNvSpPr txBox="1">
            <a:spLocks/>
          </p:cNvSpPr>
          <p:nvPr/>
        </p:nvSpPr>
        <p:spPr>
          <a:xfrm>
            <a:off x="1005630" y="142532"/>
            <a:ext cx="15857216" cy="869800"/>
          </a:xfrm>
          <a:prstGeom prst="rect">
            <a:avLst/>
          </a:prstGeom>
          <a:ln w="3175">
            <a:noFill/>
          </a:ln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Visualizing the atime result for performance regression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-84642" y="8540564"/>
            <a:ext cx="1805307" cy="1107177"/>
          </a:xfrm>
          <a:custGeom>
            <a:avLst/>
            <a:gdLst/>
            <a:ahLst/>
            <a:cxnLst/>
            <a:rect l="l" t="t" r="r" b="b"/>
            <a:pathLst>
              <a:path w="3731640" h="3148147">
                <a:moveTo>
                  <a:pt x="0" y="0"/>
                </a:moveTo>
                <a:lnTo>
                  <a:pt x="3731640" y="0"/>
                </a:lnTo>
                <a:lnTo>
                  <a:pt x="3731640" y="3148147"/>
                </a:lnTo>
                <a:lnTo>
                  <a:pt x="0" y="314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321081"/>
            <a:ext cx="16708674" cy="41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4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setDT extremely slow for very wide input #5427</a:t>
            </a:r>
            <a:endParaRPr lang="en-US" sz="4000" dirty="0">
              <a:solidFill>
                <a:srgbClr val="323232"/>
              </a:solidFill>
              <a:latin typeface="Verdana" panose="020B0604030504040204" pitchFamily="34" charset="0"/>
              <a:ea typeface="Verdana" panose="020B0604030504040204" pitchFamily="34" charset="0"/>
              <a:cs typeface="Public Sans"/>
              <a:sym typeface="Public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839211" y="5067300"/>
            <a:ext cx="1064855" cy="1627288"/>
          </a:xfrm>
          <a:custGeom>
            <a:avLst/>
            <a:gdLst/>
            <a:ahLst/>
            <a:cxnLst/>
            <a:rect l="l" t="t" r="r" b="b"/>
            <a:pathLst>
              <a:path w="2515259" h="2852356">
                <a:moveTo>
                  <a:pt x="0" y="0"/>
                </a:moveTo>
                <a:lnTo>
                  <a:pt x="2515259" y="0"/>
                </a:lnTo>
                <a:lnTo>
                  <a:pt x="2515259" y="2852356"/>
                </a:lnTo>
                <a:lnTo>
                  <a:pt x="0" y="285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400" y="1943100"/>
            <a:ext cx="1107178" cy="1325940"/>
          </a:xfrm>
          <a:custGeom>
            <a:avLst/>
            <a:gdLst/>
            <a:ahLst/>
            <a:cxnLst/>
            <a:rect l="l" t="t" r="r" b="b"/>
            <a:pathLst>
              <a:path w="3356990" h="3259332">
                <a:moveTo>
                  <a:pt x="0" y="0"/>
                </a:moveTo>
                <a:lnTo>
                  <a:pt x="3356990" y="0"/>
                </a:lnTo>
                <a:lnTo>
                  <a:pt x="3356990" y="3259332"/>
                </a:lnTo>
                <a:lnTo>
                  <a:pt x="0" y="325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89777C8-662A-E6E8-9865-44489AF18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5602"/>
            <a:ext cx="14809262" cy="88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2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5D0673BE-DEA7-548E-0686-E159C6BC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38" y="-201412"/>
            <a:ext cx="16459200" cy="1714500"/>
          </a:xfrm>
        </p:spPr>
        <p:txBody>
          <a:bodyPr>
            <a:normAutofit/>
          </a:bodyPr>
          <a:lstStyle/>
          <a:p>
            <a:r>
              <a:rPr lang="en-US" altLang="en-US" sz="4500" dirty="0">
                <a:latin typeface="Verdana" panose="020B0604030504040204" pitchFamily="34" charset="0"/>
                <a:ea typeface="Verdana" panose="020B0604030504040204" pitchFamily="34" charset="0"/>
              </a:rPr>
              <a:t>Continuous Performance Testing</a:t>
            </a:r>
          </a:p>
        </p:txBody>
      </p:sp>
      <p:pic>
        <p:nvPicPr>
          <p:cNvPr id="4" name="Content Placeholder 1">
            <a:extLst>
              <a:ext uri="{FF2B5EF4-FFF2-40B4-BE49-F238E27FC236}">
                <a16:creationId xmlns:a16="http://schemas.microsoft.com/office/drawing/2014/main" id="{D857EC04-339D-EBA2-06AA-65E55FFDE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1901" y="2552700"/>
            <a:ext cx="8231976" cy="5487986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0A19F95-01E1-EB2B-058C-9CC4E5FCB04C}"/>
              </a:ext>
            </a:extLst>
          </p:cNvPr>
          <p:cNvSpPr txBox="1">
            <a:spLocks/>
          </p:cNvSpPr>
          <p:nvPr/>
        </p:nvSpPr>
        <p:spPr bwMode="auto">
          <a:xfrm>
            <a:off x="358780" y="1409700"/>
            <a:ext cx="9087644" cy="824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HEAD same as Fast, both faster than Slow/CRAN/base, so merging this PR will speed up data.table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Fast/Slow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: historical commits known to be Fast/Slow for this test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CRAN: 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Latest version on the CRAN platform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: PR target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HEAD</a:t>
            </a:r>
            <a:r>
              <a:rPr lang="en-US" alt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: PR source</a:t>
            </a:r>
          </a:p>
        </p:txBody>
      </p:sp>
    </p:spTree>
    <p:extLst>
      <p:ext uri="{BB962C8B-B14F-4D97-AF65-F5344CB8AC3E}">
        <p14:creationId xmlns:p14="http://schemas.microsoft.com/office/powerpoint/2010/main" val="28689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527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Calistoga</vt:lpstr>
      <vt:lpstr>Verdana</vt:lpstr>
      <vt:lpstr>Arial</vt:lpstr>
      <vt:lpstr>Calibri</vt:lpstr>
      <vt:lpstr>Public Sans</vt:lpstr>
      <vt:lpstr>ดองเต่า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Performance 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 and Comparative Benchmarking for Creating a Self-Sustaining Ecosystem for data.table(WSDS).pptx</dc:title>
  <dc:creator>doris amoakohene</dc:creator>
  <cp:lastModifiedBy>Doris Afriyie Amoakohene</cp:lastModifiedBy>
  <cp:revision>24</cp:revision>
  <dcterms:created xsi:type="dcterms:W3CDTF">2006-08-16T00:00:00Z</dcterms:created>
  <dcterms:modified xsi:type="dcterms:W3CDTF">2024-10-10T17:02:01Z</dcterms:modified>
  <dc:identifier>DAGTC2hc7bE</dc:identifier>
</cp:coreProperties>
</file>